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7BFD0-F219-49AA-9FDF-20C41C2BEFD1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A4FA-ABA4-4539-962D-A03898057F7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7BFD0-F219-49AA-9FDF-20C41C2BEFD1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A4FA-ABA4-4539-962D-A03898057F7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7BFD0-F219-49AA-9FDF-20C41C2BEFD1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A4FA-ABA4-4539-962D-A03898057F7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7BFD0-F219-49AA-9FDF-20C41C2BEFD1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A4FA-ABA4-4539-962D-A03898057F7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7BFD0-F219-49AA-9FDF-20C41C2BEFD1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A4FA-ABA4-4539-962D-A03898057F7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7BFD0-F219-49AA-9FDF-20C41C2BEFD1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A4FA-ABA4-4539-962D-A03898057F7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7BFD0-F219-49AA-9FDF-20C41C2BEFD1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A4FA-ABA4-4539-962D-A03898057F7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7BFD0-F219-49AA-9FDF-20C41C2BEFD1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A4FA-ABA4-4539-962D-A03898057F7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7BFD0-F219-49AA-9FDF-20C41C2BEFD1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A4FA-ABA4-4539-962D-A03898057F7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7BFD0-F219-49AA-9FDF-20C41C2BEFD1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A4FA-ABA4-4539-962D-A03898057F7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7BFD0-F219-49AA-9FDF-20C41C2BEFD1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2ACA4FA-ABA4-4539-962D-A03898057F75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A7BFD0-F219-49AA-9FDF-20C41C2BEFD1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ACA4FA-ABA4-4539-962D-A03898057F75}" type="slidenum">
              <a:rPr lang="es-ES" smtClean="0"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1844824"/>
            <a:ext cx="7851648" cy="2016224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ES" dirty="0" err="1" smtClean="0"/>
              <a:t>Automatic</a:t>
            </a:r>
            <a:r>
              <a:rPr lang="es-ES" dirty="0" smtClean="0"/>
              <a:t> </a:t>
            </a:r>
            <a:r>
              <a:rPr lang="es-ES" dirty="0" err="1" smtClean="0"/>
              <a:t>Translators</a:t>
            </a:r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476672"/>
            <a:ext cx="7499176" cy="1143000"/>
          </a:xfrm>
        </p:spPr>
        <p:txBody>
          <a:bodyPr>
            <a:normAutofit/>
          </a:bodyPr>
          <a:lstStyle/>
          <a:p>
            <a:pPr algn="l"/>
            <a:r>
              <a:rPr lang="en-US" sz="1400" dirty="0" smtClean="0"/>
              <a:t>- </a:t>
            </a:r>
            <a:r>
              <a:rPr lang="en-US" sz="1400" b="1" dirty="0" smtClean="0">
                <a:solidFill>
                  <a:schemeClr val="tx1"/>
                </a:solidFill>
              </a:rPr>
              <a:t>More than 15 languages.</a:t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- Short texts.</a:t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- </a:t>
            </a:r>
            <a:r>
              <a:rPr lang="en-US" sz="1400" b="1" dirty="0">
                <a:solidFill>
                  <a:schemeClr val="tx1"/>
                </a:solidFill>
              </a:rPr>
              <a:t>Spell Check </a:t>
            </a:r>
            <a:r>
              <a:rPr lang="en-US" sz="1400" b="1" dirty="0" smtClean="0">
                <a:solidFill>
                  <a:schemeClr val="tx1"/>
                </a:solidFill>
              </a:rPr>
              <a:t>button.</a:t>
            </a:r>
            <a:br>
              <a:rPr lang="en-US" sz="1400" b="1" dirty="0" smtClean="0">
                <a:solidFill>
                  <a:schemeClr val="tx1"/>
                </a:solidFill>
              </a:rPr>
            </a:b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4" name="3 Marcador de contenido" descr="reverso.n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2132856"/>
            <a:ext cx="4896544" cy="367240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276033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4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CONCLUSION: </a:t>
            </a:r>
            <a:r>
              <a:rPr lang="en-US" sz="1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- Not a very good quality.</a:t>
            </a:r>
            <a:b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- Could be the future of Translation.</a:t>
            </a:r>
            <a:b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- never replace a human mind</a:t>
            </a:r>
            <a:b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836712"/>
            <a:ext cx="4968552" cy="580926"/>
          </a:xfrm>
        </p:spPr>
        <p:txBody>
          <a:bodyPr>
            <a:normAutofit/>
          </a:bodyPr>
          <a:lstStyle/>
          <a:p>
            <a:pPr algn="l"/>
            <a:r>
              <a:rPr lang="es-ES" sz="1400" dirty="0" smtClean="0"/>
              <a:t>- </a:t>
            </a:r>
            <a:r>
              <a:rPr lang="en-US" sz="1400" b="1" dirty="0">
                <a:solidFill>
                  <a:schemeClr val="tx1"/>
                </a:solidFill>
              </a:rPr>
              <a:t>64 languages </a:t>
            </a:r>
            <a:r>
              <a:rPr lang="en-US" sz="1400" b="1" dirty="0" smtClean="0">
                <a:solidFill>
                  <a:schemeClr val="tx1"/>
                </a:solidFill>
              </a:rPr>
              <a:t/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- You </a:t>
            </a:r>
            <a:r>
              <a:rPr lang="en-US" sz="1400" b="1" dirty="0">
                <a:solidFill>
                  <a:schemeClr val="tx1"/>
                </a:solidFill>
              </a:rPr>
              <a:t>can hear the pronunciation of the translation</a:t>
            </a:r>
            <a:endParaRPr lang="es-ES" sz="1400" b="1" dirty="0">
              <a:solidFill>
                <a:schemeClr val="tx1"/>
              </a:solidFill>
            </a:endParaRPr>
          </a:p>
        </p:txBody>
      </p:sp>
      <p:pic>
        <p:nvPicPr>
          <p:cNvPr id="4" name="3 Marcador de contenido" descr="arabic-translator-thum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700808"/>
            <a:ext cx="5649416" cy="475963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404664"/>
            <a:ext cx="7715200" cy="1012974"/>
          </a:xfrm>
        </p:spPr>
        <p:txBody>
          <a:bodyPr>
            <a:normAutofit/>
          </a:bodyPr>
          <a:lstStyle/>
          <a:p>
            <a:pPr algn="l"/>
            <a:r>
              <a:rPr lang="es-ES" sz="1400" dirty="0" smtClean="0"/>
              <a:t>-- </a:t>
            </a:r>
            <a:r>
              <a:rPr lang="en-US" sz="1400" b="1" dirty="0" smtClean="0">
                <a:solidFill>
                  <a:schemeClr val="tx1"/>
                </a:solidFill>
              </a:rPr>
              <a:t>Four languages. </a:t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- A </a:t>
            </a:r>
            <a:r>
              <a:rPr lang="en-US" sz="1400" b="1" dirty="0">
                <a:solidFill>
                  <a:schemeClr val="tx1"/>
                </a:solidFill>
              </a:rPr>
              <a:t>l</a:t>
            </a:r>
            <a:r>
              <a:rPr lang="en-US" sz="1400" b="1" dirty="0" smtClean="0">
                <a:solidFill>
                  <a:schemeClr val="tx1"/>
                </a:solidFill>
              </a:rPr>
              <a:t>ot of mistakes. </a:t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- Button </a:t>
            </a:r>
            <a:r>
              <a:rPr lang="en-US" sz="1400" b="1" dirty="0">
                <a:solidFill>
                  <a:schemeClr val="tx1"/>
                </a:solidFill>
              </a:rPr>
              <a:t>for evaluate the </a:t>
            </a:r>
            <a:r>
              <a:rPr lang="en-US" sz="1400" b="1" dirty="0" smtClean="0">
                <a:solidFill>
                  <a:schemeClr val="tx1"/>
                </a:solidFill>
              </a:rPr>
              <a:t>translation.</a:t>
            </a:r>
            <a:endParaRPr lang="es-ES" sz="1400" b="1" dirty="0">
              <a:solidFill>
                <a:schemeClr val="tx1"/>
              </a:solidFill>
            </a:endParaRPr>
          </a:p>
        </p:txBody>
      </p:sp>
      <p:pic>
        <p:nvPicPr>
          <p:cNvPr id="4" name="3 Marcador de contenido" descr="traductor-el-mund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484784"/>
            <a:ext cx="7226641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1143000"/>
          </a:xfrm>
        </p:spPr>
        <p:txBody>
          <a:bodyPr>
            <a:normAutofit/>
          </a:bodyPr>
          <a:lstStyle/>
          <a:p>
            <a:pPr algn="l"/>
            <a:r>
              <a:rPr lang="en-US" sz="1400" b="1" dirty="0" smtClean="0">
                <a:solidFill>
                  <a:schemeClr val="tx1"/>
                </a:solidFill>
              </a:rPr>
              <a:t>- A lot of people recommend it – good reviews</a:t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-  mistakes.</a:t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- Example: “Bien </a:t>
            </a:r>
            <a:r>
              <a:rPr lang="en-US" sz="1400" b="1" dirty="0" err="1" smtClean="0">
                <a:solidFill>
                  <a:schemeClr val="tx1"/>
                </a:solidFill>
              </a:rPr>
              <a:t>hecho</a:t>
            </a:r>
            <a:r>
              <a:rPr lang="en-US" sz="1400" b="1" dirty="0" smtClean="0">
                <a:solidFill>
                  <a:schemeClr val="tx1"/>
                </a:solidFill>
              </a:rPr>
              <a:t>” – “Well fact” (wrong)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4" name="3 Marcador de contenido" descr="yahoo-altavista-babelfish-translato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484784"/>
            <a:ext cx="5616624" cy="442131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571184" cy="998984"/>
          </a:xfrm>
        </p:spPr>
        <p:txBody>
          <a:bodyPr>
            <a:normAutofit fontScale="90000"/>
          </a:bodyPr>
          <a:lstStyle/>
          <a:p>
            <a:pPr algn="l" fontAlgn="base"/>
            <a:r>
              <a:rPr lang="en-US" sz="1400" dirty="0" smtClean="0"/>
              <a:t>- </a:t>
            </a:r>
            <a:r>
              <a:rPr lang="en-US" sz="1400" b="1" dirty="0">
                <a:solidFill>
                  <a:schemeClr val="tx1"/>
                </a:solidFill>
              </a:rPr>
              <a:t>13 languages </a:t>
            </a:r>
            <a:r>
              <a:rPr lang="en-US" sz="1400" b="1" dirty="0" smtClean="0">
                <a:solidFill>
                  <a:schemeClr val="tx1"/>
                </a:solidFill>
              </a:rPr>
              <a:t/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- </a:t>
            </a:r>
            <a:r>
              <a:rPr lang="en-US" sz="1400" b="1" dirty="0">
                <a:solidFill>
                  <a:schemeClr val="tx1"/>
                </a:solidFill>
              </a:rPr>
              <a:t>G</a:t>
            </a:r>
            <a:r>
              <a:rPr lang="en-US" sz="1400" b="1" dirty="0" smtClean="0">
                <a:solidFill>
                  <a:schemeClr val="tx1"/>
                </a:solidFill>
              </a:rPr>
              <a:t>ood </a:t>
            </a:r>
            <a:r>
              <a:rPr lang="en-US" sz="1400" b="1" dirty="0">
                <a:solidFill>
                  <a:schemeClr val="tx1"/>
                </a:solidFill>
              </a:rPr>
              <a:t>at translating specific </a:t>
            </a:r>
            <a:r>
              <a:rPr lang="en-US" sz="1400" b="1" dirty="0" smtClean="0">
                <a:solidFill>
                  <a:schemeClr val="tx1"/>
                </a:solidFill>
              </a:rPr>
              <a:t>words.</a:t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- Example: </a:t>
            </a:r>
            <a:r>
              <a:rPr lang="en-US" sz="1400" b="1" i="1" dirty="0">
                <a:solidFill>
                  <a:schemeClr val="tx1"/>
                </a:solidFill>
              </a:rPr>
              <a:t>From English</a:t>
            </a:r>
            <a:r>
              <a:rPr lang="en-US" sz="1400" b="1" dirty="0">
                <a:solidFill>
                  <a:schemeClr val="tx1"/>
                </a:solidFill>
              </a:rPr>
              <a:t>: There are several consequences of this approach:</a:t>
            </a:r>
            <a:r>
              <a:rPr lang="es-ES" sz="1400" b="1" dirty="0">
                <a:solidFill>
                  <a:schemeClr val="tx1"/>
                </a:solidFill>
              </a:rPr>
              <a:t/>
            </a:r>
            <a:br>
              <a:rPr lang="es-ES" sz="1400" b="1" dirty="0">
                <a:solidFill>
                  <a:schemeClr val="tx1"/>
                </a:solidFill>
              </a:rPr>
            </a:br>
            <a:r>
              <a:rPr lang="es-ES" sz="1400" b="1" dirty="0" smtClean="0">
                <a:solidFill>
                  <a:schemeClr val="tx1"/>
                </a:solidFill>
              </a:rPr>
              <a:t>                    </a:t>
            </a:r>
            <a:r>
              <a:rPr lang="es-ES" sz="1400" b="1" i="1" dirty="0" smtClean="0">
                <a:solidFill>
                  <a:schemeClr val="tx1"/>
                </a:solidFill>
              </a:rPr>
              <a:t>To </a:t>
            </a:r>
            <a:r>
              <a:rPr lang="es-ES" sz="1400" b="1" i="1" dirty="0">
                <a:solidFill>
                  <a:schemeClr val="tx1"/>
                </a:solidFill>
              </a:rPr>
              <a:t>Spanish</a:t>
            </a:r>
            <a:r>
              <a:rPr lang="es-ES" sz="1400" b="1" dirty="0">
                <a:solidFill>
                  <a:schemeClr val="tx1"/>
                </a:solidFill>
              </a:rPr>
              <a:t>: Existen diversas consecuencias de este enfoque: </a:t>
            </a:r>
            <a:br>
              <a:rPr lang="es-ES" sz="1400" b="1" dirty="0">
                <a:solidFill>
                  <a:schemeClr val="tx1"/>
                </a:solidFill>
              </a:rPr>
            </a:b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6" name="5 Marcador de contenido" descr="Traductor_Aja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2218531"/>
            <a:ext cx="5715000" cy="38227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548680"/>
            <a:ext cx="7355160" cy="1143000"/>
          </a:xfrm>
        </p:spPr>
        <p:txBody>
          <a:bodyPr>
            <a:normAutofit/>
          </a:bodyPr>
          <a:lstStyle/>
          <a:p>
            <a:pPr algn="l" fontAlgn="base"/>
            <a:r>
              <a:rPr lang="en-US" sz="1400" dirty="0" smtClean="0"/>
              <a:t>- </a:t>
            </a:r>
            <a:r>
              <a:rPr lang="en-US" sz="1400" b="1" dirty="0" smtClean="0">
                <a:solidFill>
                  <a:schemeClr val="tx1"/>
                </a:solidFill>
              </a:rPr>
              <a:t>More </a:t>
            </a:r>
            <a:r>
              <a:rPr lang="en-US" sz="1400" b="1" dirty="0">
                <a:solidFill>
                  <a:schemeClr val="tx1"/>
                </a:solidFill>
              </a:rPr>
              <a:t>than 20 </a:t>
            </a:r>
            <a:r>
              <a:rPr lang="en-US" sz="1400" b="1" dirty="0" smtClean="0">
                <a:solidFill>
                  <a:schemeClr val="tx1"/>
                </a:solidFill>
              </a:rPr>
              <a:t>languages.</a:t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- A lot of mistakes – not very good.</a:t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- Examples: </a:t>
            </a:r>
            <a:r>
              <a:rPr lang="en-US" sz="1400" b="1" i="1" dirty="0">
                <a:solidFill>
                  <a:schemeClr val="tx1"/>
                </a:solidFill>
              </a:rPr>
              <a:t>From English</a:t>
            </a:r>
            <a:r>
              <a:rPr lang="en-US" sz="1400" b="1" dirty="0">
                <a:solidFill>
                  <a:schemeClr val="tx1"/>
                </a:solidFill>
              </a:rPr>
              <a:t>: The translator should avoid word-for-word renderings.</a:t>
            </a:r>
            <a:r>
              <a:rPr lang="es-ES" sz="1400" b="1" dirty="0">
                <a:solidFill>
                  <a:schemeClr val="tx1"/>
                </a:solidFill>
              </a:rPr>
              <a:t/>
            </a:r>
            <a:br>
              <a:rPr lang="es-ES" sz="1400" b="1" dirty="0">
                <a:solidFill>
                  <a:schemeClr val="tx1"/>
                </a:solidFill>
              </a:rPr>
            </a:br>
            <a:r>
              <a:rPr lang="es-ES" sz="1400" b="1" dirty="0" smtClean="0">
                <a:solidFill>
                  <a:schemeClr val="tx1"/>
                </a:solidFill>
              </a:rPr>
              <a:t>                     </a:t>
            </a:r>
            <a:r>
              <a:rPr lang="es-ES" sz="1400" b="1" i="1" dirty="0" smtClean="0">
                <a:solidFill>
                  <a:schemeClr val="tx1"/>
                </a:solidFill>
              </a:rPr>
              <a:t>To </a:t>
            </a:r>
            <a:r>
              <a:rPr lang="es-ES" sz="1400" b="1" i="1" dirty="0">
                <a:solidFill>
                  <a:schemeClr val="tx1"/>
                </a:solidFill>
              </a:rPr>
              <a:t>Spanish</a:t>
            </a:r>
            <a:r>
              <a:rPr lang="es-ES" sz="1400" b="1" dirty="0">
                <a:solidFill>
                  <a:schemeClr val="tx1"/>
                </a:solidFill>
              </a:rPr>
              <a:t>: El traductor debe evitar la palabra por palabra las representaciones</a:t>
            </a:r>
            <a:r>
              <a:rPr lang="es-ES" sz="1400" b="1" dirty="0" smtClean="0">
                <a:solidFill>
                  <a:schemeClr val="tx1"/>
                </a:solidFill>
              </a:rPr>
              <a:t>. (</a:t>
            </a:r>
            <a:r>
              <a:rPr lang="es-ES" sz="1400" b="1" dirty="0" err="1" smtClean="0">
                <a:solidFill>
                  <a:schemeClr val="tx1"/>
                </a:solidFill>
              </a:rPr>
              <a:t>wrong</a:t>
            </a:r>
            <a:r>
              <a:rPr lang="es-ES" sz="1400" b="1" dirty="0" smtClean="0">
                <a:solidFill>
                  <a:schemeClr val="tx1"/>
                </a:solidFill>
              </a:rPr>
              <a:t>)</a:t>
            </a:r>
            <a:r>
              <a:rPr lang="es-ES" sz="1400" b="1" dirty="0">
                <a:solidFill>
                  <a:schemeClr val="tx1"/>
                </a:solidFill>
              </a:rPr>
              <a:t/>
            </a:r>
            <a:br>
              <a:rPr lang="es-ES" sz="1400" b="1" dirty="0">
                <a:solidFill>
                  <a:schemeClr val="tx1"/>
                </a:solidFill>
              </a:rPr>
            </a:b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4" name="3 Marcador de contenido" descr="greenshot_2010-05-18_09-40-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95525" y="2620169"/>
            <a:ext cx="4552950" cy="30194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75656" y="620688"/>
            <a:ext cx="7211144" cy="1224136"/>
          </a:xfrm>
        </p:spPr>
        <p:txBody>
          <a:bodyPr>
            <a:normAutofit fontScale="90000"/>
          </a:bodyPr>
          <a:lstStyle/>
          <a:p>
            <a:pPr algn="l" fontAlgn="base"/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b="1" dirty="0" smtClean="0">
                <a:solidFill>
                  <a:schemeClr val="tx1"/>
                </a:solidFill>
              </a:rPr>
              <a:t>- Use </a:t>
            </a:r>
            <a:r>
              <a:rPr lang="en-US" sz="1400" b="1" dirty="0">
                <a:solidFill>
                  <a:schemeClr val="tx1"/>
                </a:solidFill>
              </a:rPr>
              <a:t>Translator service of </a:t>
            </a:r>
            <a:r>
              <a:rPr lang="en-US" sz="1400" b="1" dirty="0" smtClean="0">
                <a:solidFill>
                  <a:schemeClr val="tx1"/>
                </a:solidFill>
              </a:rPr>
              <a:t>Google.</a:t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- Professional translation – pay for that. </a:t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- </a:t>
            </a:r>
            <a:r>
              <a:rPr lang="en-US" sz="1400" b="1" dirty="0">
                <a:solidFill>
                  <a:schemeClr val="tx1"/>
                </a:solidFill>
              </a:rPr>
              <a:t>10 languages </a:t>
            </a:r>
            <a:r>
              <a:rPr lang="en-US" sz="1400" b="1" dirty="0" smtClean="0">
                <a:solidFill>
                  <a:schemeClr val="tx1"/>
                </a:solidFill>
              </a:rPr>
              <a:t/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- Examples: </a:t>
            </a:r>
            <a:r>
              <a:rPr lang="en-US" sz="1400" b="1" dirty="0">
                <a:solidFill>
                  <a:schemeClr val="tx1"/>
                </a:solidFill>
              </a:rPr>
              <a:t>From English: The translator should avoid word-for-word renderings.</a:t>
            </a:r>
            <a:r>
              <a:rPr lang="es-ES" sz="1400" b="1" dirty="0">
                <a:solidFill>
                  <a:schemeClr val="tx1"/>
                </a:solidFill>
              </a:rPr>
              <a:t/>
            </a:r>
            <a:br>
              <a:rPr lang="es-ES" sz="1400" b="1" dirty="0">
                <a:solidFill>
                  <a:schemeClr val="tx1"/>
                </a:solidFill>
              </a:rPr>
            </a:br>
            <a:r>
              <a:rPr lang="es-ES" sz="1400" b="1" dirty="0" smtClean="0">
                <a:solidFill>
                  <a:schemeClr val="tx1"/>
                </a:solidFill>
              </a:rPr>
              <a:t>                      To </a:t>
            </a:r>
            <a:r>
              <a:rPr lang="es-ES" sz="1400" b="1" dirty="0">
                <a:solidFill>
                  <a:schemeClr val="tx1"/>
                </a:solidFill>
              </a:rPr>
              <a:t>Spanish: El traductor debe evitar interpretaciones literales</a:t>
            </a:r>
            <a:r>
              <a:rPr lang="es-ES" sz="1400" b="1" dirty="0" smtClean="0">
                <a:solidFill>
                  <a:schemeClr val="tx1"/>
                </a:solidFill>
              </a:rPr>
              <a:t>. (</a:t>
            </a:r>
            <a:r>
              <a:rPr lang="es-ES" sz="1400" b="1" dirty="0" err="1" smtClean="0">
                <a:solidFill>
                  <a:schemeClr val="tx1"/>
                </a:solidFill>
              </a:rPr>
              <a:t>good</a:t>
            </a:r>
            <a:r>
              <a:rPr lang="es-ES" sz="1400" b="1" dirty="0" smtClean="0">
                <a:solidFill>
                  <a:schemeClr val="tx1"/>
                </a:solidFill>
              </a:rPr>
              <a:t>)</a:t>
            </a:r>
            <a:r>
              <a:rPr lang="es-ES" sz="1400" b="1" dirty="0">
                <a:solidFill>
                  <a:schemeClr val="tx1"/>
                </a:solidFill>
              </a:rPr>
              <a:t/>
            </a:r>
            <a:br>
              <a:rPr lang="es-ES" sz="1400" b="1" dirty="0">
                <a:solidFill>
                  <a:schemeClr val="tx1"/>
                </a:solidFill>
              </a:rPr>
            </a:b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4" name="3 Marcador de contenido" descr="25.Herramientas.Gratuitas.de.Traduccion.Online.FreeTranslation_MentePrincipiante.co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60950" y="1935163"/>
            <a:ext cx="5822100" cy="438943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75656" y="274638"/>
            <a:ext cx="5184576" cy="1210146"/>
          </a:xfrm>
        </p:spPr>
        <p:txBody>
          <a:bodyPr>
            <a:normAutofit/>
          </a:bodyPr>
          <a:lstStyle/>
          <a:p>
            <a:pPr algn="l"/>
            <a:r>
              <a:rPr lang="en-US" sz="1400" dirty="0" smtClean="0"/>
              <a:t>- </a:t>
            </a:r>
            <a:r>
              <a:rPr lang="en-US" sz="1400" b="1" dirty="0" smtClean="0">
                <a:solidFill>
                  <a:schemeClr val="tx1"/>
                </a:solidFill>
              </a:rPr>
              <a:t>Works very well.</a:t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- Verify </a:t>
            </a:r>
            <a:r>
              <a:rPr lang="en-US" sz="1400" b="1" dirty="0">
                <a:solidFill>
                  <a:schemeClr val="tx1"/>
                </a:solidFill>
              </a:rPr>
              <a:t>your </a:t>
            </a:r>
            <a:r>
              <a:rPr lang="en-US" sz="1400" b="1" dirty="0" smtClean="0">
                <a:solidFill>
                  <a:schemeClr val="tx1"/>
                </a:solidFill>
              </a:rPr>
              <a:t>pronunciation.</a:t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- </a:t>
            </a:r>
            <a:r>
              <a:rPr lang="en-US" sz="1400" b="1" dirty="0">
                <a:solidFill>
                  <a:schemeClr val="tx1"/>
                </a:solidFill>
              </a:rPr>
              <a:t>“Auto-Detect” </a:t>
            </a:r>
            <a:r>
              <a:rPr lang="en-US" sz="1400" b="1" dirty="0" smtClean="0">
                <a:solidFill>
                  <a:schemeClr val="tx1"/>
                </a:solidFill>
              </a:rPr>
              <a:t>button. 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4" name="3 Marcador de contenido" descr="bing-translator-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772816"/>
            <a:ext cx="7564420" cy="349224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1143000"/>
          </a:xfrm>
        </p:spPr>
        <p:txBody>
          <a:bodyPr>
            <a:normAutofit/>
          </a:bodyPr>
          <a:lstStyle/>
          <a:p>
            <a:pPr algn="l"/>
            <a:r>
              <a:rPr lang="en-US" sz="1400" dirty="0" smtClean="0"/>
              <a:t>- </a:t>
            </a:r>
            <a:r>
              <a:rPr lang="en-US" sz="1400" b="1" dirty="0" smtClean="0">
                <a:solidFill>
                  <a:schemeClr val="tx1"/>
                </a:solidFill>
              </a:rPr>
              <a:t>Options: </a:t>
            </a:r>
            <a:r>
              <a:rPr lang="en-US" sz="1400" b="1" dirty="0">
                <a:solidFill>
                  <a:schemeClr val="tx1"/>
                </a:solidFill>
              </a:rPr>
              <a:t>eBay listing translator, F</a:t>
            </a:r>
            <a:r>
              <a:rPr lang="en-US" sz="1400" b="1" dirty="0" smtClean="0">
                <a:solidFill>
                  <a:schemeClr val="tx1"/>
                </a:solidFill>
              </a:rPr>
              <a:t>ree Text </a:t>
            </a:r>
            <a:r>
              <a:rPr lang="en-US" sz="1400" b="1" dirty="0">
                <a:solidFill>
                  <a:schemeClr val="tx1"/>
                </a:solidFill>
              </a:rPr>
              <a:t>T</a:t>
            </a:r>
            <a:r>
              <a:rPr lang="en-US" sz="1400" b="1" dirty="0" smtClean="0">
                <a:solidFill>
                  <a:schemeClr val="tx1"/>
                </a:solidFill>
              </a:rPr>
              <a:t>ranslator</a:t>
            </a:r>
            <a:r>
              <a:rPr lang="en-US" sz="1400" b="1" dirty="0">
                <a:solidFill>
                  <a:schemeClr val="tx1"/>
                </a:solidFill>
              </a:rPr>
              <a:t>, F</a:t>
            </a:r>
            <a:r>
              <a:rPr lang="en-US" sz="1400" b="1" dirty="0" smtClean="0">
                <a:solidFill>
                  <a:schemeClr val="tx1"/>
                </a:solidFill>
              </a:rPr>
              <a:t>ree Document Translator….</a:t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- Example: From English: I </a:t>
            </a:r>
            <a:r>
              <a:rPr lang="en-US" sz="1400" b="1" dirty="0">
                <a:solidFill>
                  <a:schemeClr val="tx1"/>
                </a:solidFill>
              </a:rPr>
              <a:t>like </a:t>
            </a:r>
            <a:r>
              <a:rPr lang="en-US" sz="1400" b="1" dirty="0" smtClean="0">
                <a:solidFill>
                  <a:schemeClr val="tx1"/>
                </a:solidFill>
              </a:rPr>
              <a:t>cheese.</a:t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                    To Spanish: </a:t>
            </a:r>
            <a:r>
              <a:rPr lang="en-US" sz="1400" b="1" dirty="0" err="1" smtClean="0">
                <a:solidFill>
                  <a:schemeClr val="tx1"/>
                </a:solidFill>
              </a:rPr>
              <a:t>Tengo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>
                <a:solidFill>
                  <a:schemeClr val="tx1"/>
                </a:solidFill>
              </a:rPr>
              <a:t>gusto del </a:t>
            </a:r>
            <a:r>
              <a:rPr lang="en-US" sz="1400" b="1" dirty="0" err="1" smtClean="0">
                <a:solidFill>
                  <a:schemeClr val="tx1"/>
                </a:solidFill>
              </a:rPr>
              <a:t>queso</a:t>
            </a:r>
            <a:r>
              <a:rPr lang="en-US" sz="1400" b="1" dirty="0" smtClean="0">
                <a:solidFill>
                  <a:schemeClr val="tx1"/>
                </a:solidFill>
              </a:rPr>
              <a:t>. (wrong)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4" name="3 Marcador de contenido" descr="WorldLing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96009" y="1935163"/>
            <a:ext cx="5951981" cy="438943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</TotalTime>
  <Words>54</Words>
  <Application>Microsoft Office PowerPoint</Application>
  <PresentationFormat>Presentación en pantalla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Flujo</vt:lpstr>
      <vt:lpstr>Automatic Translators</vt:lpstr>
      <vt:lpstr>- 64 languages  - You can hear the pronunciation of the translation</vt:lpstr>
      <vt:lpstr>-- Four languages.  - A lot of mistakes.  - Button for evaluate the translation.</vt:lpstr>
      <vt:lpstr>- A lot of people recommend it – good reviews -  mistakes. - Example: “Bien hecho” – “Well fact” (wrong)</vt:lpstr>
      <vt:lpstr>- 13 languages  - Good at translating specific words. - Example: From English: There are several consequences of this approach:                     To Spanish: Existen diversas consecuencias de este enfoque:  </vt:lpstr>
      <vt:lpstr>- More than 20 languages. - A lot of mistakes – not very good. - Examples: From English: The translator should avoid word-for-word renderings.                      To Spanish: El traductor debe evitar la palabra por palabra las representaciones. (wrong) </vt:lpstr>
      <vt:lpstr>              - Use Translator service of Google. - Professional translation – pay for that.  - 10 languages  - Examples: From English: The translator should avoid word-for-word renderings.                       To Spanish: El traductor debe evitar interpretaciones literales. (good) </vt:lpstr>
      <vt:lpstr>- Works very well. - Verify your pronunciation. - “Auto-Detect” button. </vt:lpstr>
      <vt:lpstr>- Options: eBay listing translator, Free Text Translator, Free Document Translator…. - Example: From English: I like cheese.                     To Spanish: Tengo gusto del queso. (wrong)</vt:lpstr>
      <vt:lpstr>- More than 15 languages. - Short texts. - Spell Check button. </vt:lpstr>
      <vt:lpstr>  CONCLUSION:    - Not a very good quality. - Could be the future of Translation. - never replace a human mind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Automatic Translators</dc:title>
  <dc:creator>UAH</dc:creator>
  <cp:lastModifiedBy>UAH</cp:lastModifiedBy>
  <cp:revision>5</cp:revision>
  <dcterms:created xsi:type="dcterms:W3CDTF">2011-09-28T09:11:55Z</dcterms:created>
  <dcterms:modified xsi:type="dcterms:W3CDTF">2011-09-28T09:55:32Z</dcterms:modified>
</cp:coreProperties>
</file>